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80e5d541d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80e5d541d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80e5d541d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80e5d541d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80e5d541d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80e5d541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80e5d541d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80e5d541d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80e5d541d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80e5d541d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80e5d541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80e5d541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80e5d541d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80e5d541d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80e5d541d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80e5d541d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80e5d54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80e5d54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80e5d541d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80e5d541d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80e5d541d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80e5d541d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80e5d54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80e5d54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80e5d541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80e5d541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80e5d541d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80e5d541d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80e5d541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80e5d541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80e5d54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80e5d54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80e5d541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80e5d541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80e5d541d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80e5d541d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hyperlink" Target="https://www.photowall.fr/green-trees-in-forest-impressions-sur-toil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hyperlink" Target="https://medium.com/towards-data-science/bag-of-visual-words-in-a-nutshell-9ceea97ce0f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AI-Generated Image Detection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tr" sz="1740"/>
              <a:t>Emirhan Bilgiç</a:t>
            </a:r>
            <a:endParaRPr sz="17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tr" sz="1740"/>
              <a:t>Bohdana Zlotenko</a:t>
            </a:r>
            <a:endParaRPr sz="17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tr" sz="1740"/>
              <a:t>Aaron Weissberg</a:t>
            </a:r>
            <a:endParaRPr sz="17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Experiments</a:t>
            </a:r>
            <a:endParaRPr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Experimental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Datasets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</a:rPr>
              <a:t>Datasets used: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Real images: COCO, FFHQ, ImageNet, LSUN.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AI-generated images: DALL·E, Stable Diffusion, BigGAN,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</a:rPr>
              <a:t>Data preprocessing: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tr">
                <a:solidFill>
                  <a:schemeClr val="dk1"/>
                </a:solidFill>
              </a:rPr>
              <a:t>Resize all images to 512×512.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tr">
                <a:solidFill>
                  <a:schemeClr val="dk1"/>
                </a:solidFill>
              </a:rPr>
              <a:t>Normalize features.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000" y="86500"/>
            <a:ext cx="2001725" cy="15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925" y="2880600"/>
            <a:ext cx="2063875" cy="20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325" y="2880600"/>
            <a:ext cx="2063875" cy="20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0775" y="86500"/>
            <a:ext cx="1894749" cy="1894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3"/>
          <p:cNvCxnSpPr>
            <a:stCxn id="153" idx="0"/>
          </p:cNvCxnSpPr>
          <p:nvPr/>
        </p:nvCxnSpPr>
        <p:spPr>
          <a:xfrm rot="10800000">
            <a:off x="3792362" y="2573100"/>
            <a:ext cx="1315500" cy="3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3"/>
          <p:cNvCxnSpPr>
            <a:stCxn id="154" idx="0"/>
          </p:cNvCxnSpPr>
          <p:nvPr/>
        </p:nvCxnSpPr>
        <p:spPr>
          <a:xfrm rot="10800000">
            <a:off x="5454963" y="2526300"/>
            <a:ext cx="21663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3"/>
          <p:cNvCxnSpPr>
            <a:stCxn id="152" idx="1"/>
          </p:cNvCxnSpPr>
          <p:nvPr/>
        </p:nvCxnSpPr>
        <p:spPr>
          <a:xfrm flipH="1">
            <a:off x="2727900" y="837138"/>
            <a:ext cx="1379100" cy="10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3"/>
          <p:cNvCxnSpPr>
            <a:stCxn id="155" idx="1"/>
          </p:cNvCxnSpPr>
          <p:nvPr/>
        </p:nvCxnSpPr>
        <p:spPr>
          <a:xfrm flipH="1">
            <a:off x="6193175" y="1033875"/>
            <a:ext cx="837600" cy="11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Experimental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Evaluation Strategy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531625"/>
            <a:ext cx="8520600" cy="30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</a:rPr>
              <a:t>Three types of experiments conducted: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tr">
                <a:solidFill>
                  <a:schemeClr val="dk1"/>
                </a:solidFill>
              </a:rPr>
              <a:t>In-Domain:</a:t>
            </a:r>
            <a:r>
              <a:rPr lang="tr">
                <a:solidFill>
                  <a:schemeClr val="dk1"/>
                </a:solidFill>
              </a:rPr>
              <a:t> Real vs. fake from the same dataset.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real COCO vs. fake COCO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real FFHQ vs. fake FFHQ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tr">
                <a:solidFill>
                  <a:schemeClr val="dk1"/>
                </a:solidFill>
              </a:rPr>
              <a:t>In-Method:</a:t>
            </a:r>
            <a:r>
              <a:rPr lang="tr">
                <a:solidFill>
                  <a:schemeClr val="dk1"/>
                </a:solidFill>
              </a:rPr>
              <a:t> Different generative models tested separately.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real vs. DALL-E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real vs. Stable Diffusion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tr">
                <a:solidFill>
                  <a:schemeClr val="dk1"/>
                </a:solidFill>
              </a:rPr>
              <a:t>Comprehensive Experiment:</a:t>
            </a:r>
            <a:r>
              <a:rPr lang="tr">
                <a:solidFill>
                  <a:schemeClr val="dk1"/>
                </a:solidFill>
              </a:rPr>
              <a:t> Different datasets and different generative models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Results - FFT Visualizations (1/2)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3" y="1455975"/>
            <a:ext cx="2853150" cy="28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313" y="1455975"/>
            <a:ext cx="2853150" cy="28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6288" y="1455975"/>
            <a:ext cx="2853150" cy="28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622225" y="4499925"/>
            <a:ext cx="4452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2"/>
                </a:solidFill>
              </a:rPr>
              <a:t>Average FFT images over dataset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Results - FFT Visualizations </a:t>
            </a:r>
            <a:r>
              <a:rPr lang="tr"/>
              <a:t>(2/2)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63" y="1455975"/>
            <a:ext cx="2853150" cy="28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2313" y="1455975"/>
            <a:ext cx="2853150" cy="28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6288" y="1455975"/>
            <a:ext cx="2853150" cy="28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Results - Performance Metrics</a:t>
            </a:r>
            <a:endParaRPr/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038" y="1017725"/>
            <a:ext cx="5029933" cy="40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Discussion</a:t>
            </a:r>
            <a:endParaRPr/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Discussion - Limitations and Future Directions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11700" y="1228900"/>
            <a:ext cx="8520600" cy="3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tr" sz="1900"/>
              <a:t>Limited amount of data and datasets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tr" sz="1900"/>
              <a:t>Low amount of Hyperparameter tuning (better classifiers are likely possible)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tr" sz="1900"/>
              <a:t>Generalization to unseen generation models?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900"/>
              <a:t>Future Directions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tr" sz="1900"/>
              <a:t>Extend to multiclass setting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tr" sz="1900"/>
              <a:t>Effect of generator </a:t>
            </a:r>
            <a:r>
              <a:rPr lang="tr" sz="1900"/>
              <a:t>configuration on artifact spectrum</a:t>
            </a:r>
            <a:endParaRPr sz="1900"/>
          </a:p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975" y="2223400"/>
            <a:ext cx="2494200" cy="24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Conclusion &amp; Takeaway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11700" y="1152475"/>
            <a:ext cx="8520600" cy="25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We compared 3 approaches for AI-Generated Image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r"/>
              <a:t>Statistical and Visual Features + Random Forest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r"/>
              <a:t>Bag-of-Visual-Words + Random Forest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r"/>
              <a:t>Spectral Features + Random Forest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We evaluated on 3 types of experiments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r"/>
              <a:t>In-Domain (COCO real vs fake, FFHQ real vs fake)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r"/>
              <a:t>In-Method (real vs Stable Diffusion, real vs DALL-E)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tr"/>
              <a:t>Combined (mix of real vs mix of fake)</a:t>
            </a:r>
            <a:endParaRPr/>
          </a:p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630000" y="4025975"/>
            <a:ext cx="17016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2378150" y="3923825"/>
            <a:ext cx="24786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chemeClr val="dk2"/>
                </a:solidFill>
              </a:rPr>
              <a:t>Spectral Approach performed very well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5276100" y="3249025"/>
            <a:ext cx="35562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chemeClr val="dk2"/>
                </a:solidFill>
              </a:rPr>
              <a:t>Takeaway: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2"/>
                </a:solidFill>
              </a:rPr>
              <a:t>If you have very strong </a:t>
            </a:r>
            <a:r>
              <a:rPr b="1" lang="tr" sz="1800">
                <a:solidFill>
                  <a:schemeClr val="dk2"/>
                </a:solidFill>
              </a:rPr>
              <a:t>problem-specific features</a:t>
            </a:r>
            <a:r>
              <a:rPr lang="tr" sz="1800">
                <a:solidFill>
                  <a:schemeClr val="dk2"/>
                </a:solidFill>
              </a:rPr>
              <a:t>, you can outperform without strong learners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References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311700" y="712925"/>
            <a:ext cx="8520600" cy="4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tr" sz="1400"/>
              <a:t>Quentin Bammey. Synthbuster: Towards detection of diffusion model generated images. IEEE Open Journal of Signal Processing, 2023. 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tr" sz="1400"/>
              <a:t>Davide Cozzolino et al. Raising the bar of ai-generated image detection with clip. In Proceedings of the IEEE/CVF Conference on Computer Vision and Pattern Recognition (CVPR), pages 4356–4366, 2024. 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tr" sz="1400"/>
              <a:t>Diego Gragnaniello et al. Detection of ai-generated synthetic faces. In Handbook of Digital Face Manipulation and Detection: From Deepfakes to Morphing Attacks, pages 191–212. Springer International Publishing, Cham, 2022. 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tr" sz="1400"/>
              <a:t>Chenhao Kong et al. Pixel-inconsistency modeling for image manipulation localization. IEEE Transactions on Pattern Analysis and Machine Intelligence, 2025. 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tr" sz="1400"/>
              <a:t>Tianyi Zhang. Deepfake generation and detection, a survey. Multimedia Tools and Applications, 81(5):6259–6276, 2022</a:t>
            </a:r>
            <a:r>
              <a:rPr lang="tr" sz="1400"/>
              <a:t>.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tr" sz="1400">
                <a:solidFill>
                  <a:srgbClr val="32363A"/>
                </a:solidFill>
                <a:highlight>
                  <a:srgbClr val="FFFFFF"/>
                </a:highlight>
              </a:rPr>
              <a:t>Lowe, D. G. (1999). Object recognition from local scale-invariant features. In </a:t>
            </a:r>
            <a:r>
              <a:rPr i="1" lang="tr" sz="1400">
                <a:solidFill>
                  <a:srgbClr val="32363A"/>
                </a:solidFill>
                <a:highlight>
                  <a:srgbClr val="FFFFFF"/>
                </a:highlight>
              </a:rPr>
              <a:t>Proceedings of the seventh IEEE international conference on computer vision</a:t>
            </a:r>
            <a:r>
              <a:rPr lang="tr" sz="1400">
                <a:solidFill>
                  <a:srgbClr val="32363A"/>
                </a:solidFill>
                <a:highlight>
                  <a:srgbClr val="FFFFFF"/>
                </a:highlight>
              </a:rPr>
              <a:t> (Vol. 2, pp. 1150–1157)</a:t>
            </a:r>
            <a:endParaRPr sz="1400"/>
          </a:p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 &amp; Motivation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474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</a:rPr>
              <a:t>Why is this problem important?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AI models (DALL·E, Stable Diffusion, BigGAN) create realistic images.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Hard to distinguish AI-generated images from real ones.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Implications: Deepfakes, misinformation, security threats.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>
                <a:solidFill>
                  <a:schemeClr val="dk1"/>
                </a:solidFill>
              </a:rPr>
              <a:t>Goal</a:t>
            </a:r>
            <a:r>
              <a:rPr lang="tr">
                <a:solidFill>
                  <a:schemeClr val="dk1"/>
                </a:solidFill>
              </a:rPr>
              <a:t>: Develop a robust evaluation framework for detection methods.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350" y="2627225"/>
            <a:ext cx="1964426" cy="196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16846" r="0" t="0"/>
          <a:stretch/>
        </p:blipFill>
        <p:spPr>
          <a:xfrm>
            <a:off x="6132350" y="445025"/>
            <a:ext cx="1964425" cy="177185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073150" y="2182375"/>
            <a:ext cx="19473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solidFill>
                  <a:schemeClr val="dk2"/>
                </a:solidFill>
              </a:rPr>
              <a:t>Real image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064700" y="4568875"/>
            <a:ext cx="19473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solidFill>
                  <a:schemeClr val="dk2"/>
                </a:solidFill>
              </a:rPr>
              <a:t>AI-Generated image</a:t>
            </a:r>
            <a:endParaRPr i="1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196600" y="4809750"/>
            <a:ext cx="3429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2"/>
                </a:solidFill>
              </a:rPr>
              <a:t>Image Source: CVPRW Dataset, Ref 2.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Related Work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</a:rPr>
              <a:t>Existing methods: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tr">
                <a:solidFill>
                  <a:schemeClr val="dk1"/>
                </a:solidFill>
              </a:rPr>
              <a:t>Synthbuster</a:t>
            </a:r>
            <a:r>
              <a:rPr lang="tr">
                <a:solidFill>
                  <a:schemeClr val="dk1"/>
                </a:solidFill>
              </a:rPr>
              <a:t>: detecting frequency artifacts in images generated by diffusion models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tr">
                <a:solidFill>
                  <a:schemeClr val="dk1"/>
                </a:solidFill>
              </a:rPr>
              <a:t>CLIP-based Detection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</a:rPr>
              <a:t>Limitations of prior work: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Generalization problems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High computational cost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Methodology</a:t>
            </a: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Overview of Our Approach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54225" y="479025"/>
            <a:ext cx="8520600" cy="20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816"/>
              <a:buFont typeface="Arial"/>
              <a:buNone/>
            </a:pPr>
            <a:r>
              <a:t/>
            </a:r>
            <a:endParaRPr sz="2208">
              <a:solidFill>
                <a:schemeClr val="dk1"/>
              </a:solidFill>
            </a:endParaRPr>
          </a:p>
          <a:p>
            <a:pPr indent="-35829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tr" sz="2208">
                <a:solidFill>
                  <a:schemeClr val="dk1"/>
                </a:solidFill>
              </a:rPr>
              <a:t>Extract </a:t>
            </a:r>
            <a:r>
              <a:rPr b="1" lang="tr" sz="2208">
                <a:solidFill>
                  <a:schemeClr val="dk1"/>
                </a:solidFill>
              </a:rPr>
              <a:t>statistical</a:t>
            </a:r>
            <a:r>
              <a:rPr lang="tr" sz="2208">
                <a:solidFill>
                  <a:schemeClr val="dk1"/>
                </a:solidFill>
              </a:rPr>
              <a:t>, </a:t>
            </a:r>
            <a:r>
              <a:rPr b="1" lang="tr" sz="2208">
                <a:solidFill>
                  <a:schemeClr val="dk1"/>
                </a:solidFill>
              </a:rPr>
              <a:t>visual</a:t>
            </a:r>
            <a:r>
              <a:rPr lang="tr" sz="2208">
                <a:solidFill>
                  <a:schemeClr val="dk1"/>
                </a:solidFill>
              </a:rPr>
              <a:t>, and/or </a:t>
            </a:r>
            <a:r>
              <a:rPr b="1" lang="tr" sz="2208">
                <a:solidFill>
                  <a:schemeClr val="dk1"/>
                </a:solidFill>
              </a:rPr>
              <a:t>spectral features</a:t>
            </a:r>
            <a:r>
              <a:rPr lang="tr" sz="2208">
                <a:solidFill>
                  <a:schemeClr val="dk1"/>
                </a:solidFill>
              </a:rPr>
              <a:t>.</a:t>
            </a:r>
            <a:endParaRPr sz="2208">
              <a:solidFill>
                <a:schemeClr val="dk1"/>
              </a:solidFill>
            </a:endParaRPr>
          </a:p>
          <a:p>
            <a:pPr indent="-35829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tr" sz="2208">
                <a:solidFill>
                  <a:schemeClr val="dk1"/>
                </a:solidFill>
              </a:rPr>
              <a:t>Train a </a:t>
            </a:r>
            <a:r>
              <a:rPr b="1" lang="tr" sz="2208">
                <a:solidFill>
                  <a:schemeClr val="dk1"/>
                </a:solidFill>
              </a:rPr>
              <a:t>Random Forest classifier</a:t>
            </a:r>
            <a:r>
              <a:rPr lang="tr" sz="2208">
                <a:solidFill>
                  <a:schemeClr val="dk1"/>
                </a:solidFill>
              </a:rPr>
              <a:t>.</a:t>
            </a:r>
            <a:endParaRPr sz="2208">
              <a:solidFill>
                <a:schemeClr val="dk1"/>
              </a:solidFill>
            </a:endParaRPr>
          </a:p>
          <a:p>
            <a:pPr indent="-35829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tr" sz="2208">
                <a:solidFill>
                  <a:schemeClr val="dk1"/>
                </a:solidFill>
              </a:rPr>
              <a:t>Evaluate across </a:t>
            </a:r>
            <a:r>
              <a:rPr b="1" lang="tr" sz="2208">
                <a:solidFill>
                  <a:schemeClr val="dk1"/>
                </a:solidFill>
              </a:rPr>
              <a:t>multiple datasets</a:t>
            </a:r>
            <a:r>
              <a:rPr lang="tr" sz="2208">
                <a:solidFill>
                  <a:schemeClr val="dk1"/>
                </a:solidFill>
              </a:rPr>
              <a:t> and image </a:t>
            </a:r>
            <a:r>
              <a:rPr b="1" lang="tr" sz="2208">
                <a:solidFill>
                  <a:schemeClr val="dk1"/>
                </a:solidFill>
              </a:rPr>
              <a:t>generation models</a:t>
            </a:r>
            <a:r>
              <a:rPr lang="tr" sz="2208">
                <a:solidFill>
                  <a:schemeClr val="dk1"/>
                </a:solidFill>
              </a:rPr>
              <a:t>.</a:t>
            </a:r>
            <a:endParaRPr sz="2208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82995" y="4715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66614" t="0"/>
          <a:stretch/>
        </p:blipFill>
        <p:spPr>
          <a:xfrm>
            <a:off x="2477313" y="2623325"/>
            <a:ext cx="985200" cy="16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63" y="2657076"/>
            <a:ext cx="1907400" cy="14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562" y="2490400"/>
            <a:ext cx="1811300" cy="17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6">
            <a:alphaModFix/>
          </a:blip>
          <a:srcRect b="0" l="45199" r="0" t="0"/>
          <a:stretch/>
        </p:blipFill>
        <p:spPr>
          <a:xfrm>
            <a:off x="7145334" y="2423475"/>
            <a:ext cx="1655749" cy="20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96463" y="2023875"/>
            <a:ext cx="16083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2"/>
                </a:solidFill>
              </a:rPr>
              <a:t>statistical features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104763" y="2145200"/>
            <a:ext cx="16083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2"/>
                </a:solidFill>
              </a:rPr>
              <a:t>BoVW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866050" y="2101375"/>
            <a:ext cx="16083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2"/>
                </a:solidFill>
              </a:rPr>
              <a:t>HPF+FFT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034513" y="2196125"/>
            <a:ext cx="4428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chemeClr val="dk2"/>
                </a:solidFill>
              </a:rPr>
              <a:t>or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3462513" y="2196125"/>
            <a:ext cx="4428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>
                <a:solidFill>
                  <a:schemeClr val="dk2"/>
                </a:solidFill>
              </a:rPr>
              <a:t>or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037663" y="3060325"/>
            <a:ext cx="4428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600">
                <a:solidFill>
                  <a:schemeClr val="dk2"/>
                </a:solidFill>
              </a:rPr>
              <a:t>+</a:t>
            </a:r>
            <a:endParaRPr b="1" sz="3600">
              <a:solidFill>
                <a:schemeClr val="dk2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7019502" y="1963025"/>
            <a:ext cx="19074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2"/>
                </a:solidFill>
              </a:rPr>
              <a:t>Random Forest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47950" y="4773200"/>
            <a:ext cx="92445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tr" sz="1000">
                <a:solidFill>
                  <a:schemeClr val="dk2"/>
                </a:solidFill>
              </a:rPr>
              <a:t>Green Trees in Forest - Impression sur toile élégante - Photowall. (n.d.). Photowall. </a:t>
            </a:r>
            <a:r>
              <a:rPr lang="tr" sz="10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https://www.photowall.fr/green-trees-in-forest-impressions-sur-toile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Feature Extraction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600200"/>
            <a:ext cx="5796600" cy="29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tr">
                <a:solidFill>
                  <a:schemeClr val="dk1"/>
                </a:solidFill>
              </a:rPr>
              <a:t>Harris Corner Detector:</a:t>
            </a:r>
            <a:r>
              <a:rPr lang="tr">
                <a:solidFill>
                  <a:schemeClr val="dk1"/>
                </a:solidFill>
              </a:rPr>
              <a:t> Measures texture complexity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tr">
                <a:solidFill>
                  <a:schemeClr val="dk1"/>
                </a:solidFill>
              </a:rPr>
              <a:t>Keypoint Detection (SIFT, ORB):</a:t>
            </a:r>
            <a:r>
              <a:rPr lang="tr">
                <a:solidFill>
                  <a:schemeClr val="dk1"/>
                </a:solidFill>
              </a:rPr>
              <a:t> Identifies unique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tr">
                <a:solidFill>
                  <a:schemeClr val="dk1"/>
                </a:solidFill>
              </a:rPr>
              <a:t>Gradient-Based Features (Sobel Operator):</a:t>
            </a:r>
            <a:r>
              <a:rPr lang="tr">
                <a:solidFill>
                  <a:schemeClr val="dk1"/>
                </a:solidFill>
              </a:rPr>
              <a:t> Captures edge details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tr">
                <a:solidFill>
                  <a:schemeClr val="dk1"/>
                </a:solidFill>
              </a:rPr>
              <a:t>Canny Edge Detection:</a:t>
            </a:r>
            <a:r>
              <a:rPr lang="tr">
                <a:solidFill>
                  <a:schemeClr val="dk1"/>
                </a:solidFill>
              </a:rPr>
              <a:t> Quantifies structure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tr">
                <a:solidFill>
                  <a:schemeClr val="dk1"/>
                </a:solidFill>
              </a:rPr>
              <a:t>Color Statistics (RGB histograms):</a:t>
            </a:r>
            <a:r>
              <a:rPr lang="tr">
                <a:solidFill>
                  <a:schemeClr val="dk1"/>
                </a:solidFill>
              </a:rPr>
              <a:t> Measures intensity distribution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525" y="149775"/>
            <a:ext cx="2778974" cy="15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300" y="1826525"/>
            <a:ext cx="2627276" cy="13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021" y="3258567"/>
            <a:ext cx="2058716" cy="1561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9"/>
          <p:cNvCxnSpPr/>
          <p:nvPr/>
        </p:nvCxnSpPr>
        <p:spPr>
          <a:xfrm flipH="1">
            <a:off x="5737725" y="1394450"/>
            <a:ext cx="90540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9"/>
          <p:cNvCxnSpPr>
            <a:stCxn id="114" idx="1"/>
          </p:cNvCxnSpPr>
          <p:nvPr/>
        </p:nvCxnSpPr>
        <p:spPr>
          <a:xfrm flipH="1">
            <a:off x="5696700" y="2484888"/>
            <a:ext cx="411600" cy="1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9"/>
          <p:cNvCxnSpPr>
            <a:stCxn id="115" idx="1"/>
          </p:cNvCxnSpPr>
          <p:nvPr/>
        </p:nvCxnSpPr>
        <p:spPr>
          <a:xfrm rot="10800000">
            <a:off x="5806521" y="3835879"/>
            <a:ext cx="454500" cy="2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9"/>
          <p:cNvSpPr txBox="1"/>
          <p:nvPr/>
        </p:nvSpPr>
        <p:spPr>
          <a:xfrm>
            <a:off x="236225" y="4508000"/>
            <a:ext cx="5225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2"/>
                </a:solidFill>
              </a:rPr>
              <a:t>Tian, R., Sun, G., Liu, X., &amp; Zheng, B. (2021). SOBEL edge detection based on weighted nuclear norm minimization image denoising. Electronics, 10(6), 655. https://doi.org/10.3390/electronics10060655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Bag-of-Visual-Words 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641350"/>
            <a:ext cx="8520600" cy="29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</a:rPr>
              <a:t>How it works: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Detect keypoints (SIFT).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Calculate Descriptors (SIFT).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Cluster features using K-Means                                                                     (create visual vocabulary).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Represent images as histograms of visual words.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525" y="181150"/>
            <a:ext cx="3340925" cy="31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141725" y="4637525"/>
            <a:ext cx="80649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tr" sz="1000">
                <a:solidFill>
                  <a:schemeClr val="dk2"/>
                </a:solidFill>
              </a:rPr>
              <a:t>Davida, B. (2018, July 3). Bag of Visual Words in a nutshell - TDS Archive - Medium. Medium. </a:t>
            </a:r>
            <a:r>
              <a:rPr lang="tr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https://medium.com/towards-data-science/bag-of-visual-words-in-a-nutshell-9ceea97ce0fb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Spectral-Based Detection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613925"/>
            <a:ext cx="8520600" cy="29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</a:rPr>
              <a:t>Why spectral analysis?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AI-generated images have periodic artifacts.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High-pass filter + FFT reveals these artifacts.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dk1"/>
                </a:solidFill>
              </a:rPr>
              <a:t>Steps: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tr">
                <a:solidFill>
                  <a:schemeClr val="dk1"/>
                </a:solidFill>
              </a:rPr>
              <a:t>Apply cross-difference filter.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tr">
                <a:solidFill>
                  <a:schemeClr val="dk1"/>
                </a:solidFill>
              </a:rPr>
              <a:t>Perform Fast Fourier Transform (FFT).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tr">
                <a:solidFill>
                  <a:schemeClr val="dk1"/>
                </a:solidFill>
              </a:rPr>
              <a:t>Extract features from frequency domain.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825" y="2910113"/>
            <a:ext cx="6232475" cy="362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1"/>
          <p:cNvCxnSpPr>
            <a:stCxn id="135" idx="2"/>
          </p:cNvCxnSpPr>
          <p:nvPr/>
        </p:nvCxnSpPr>
        <p:spPr>
          <a:xfrm flipH="1">
            <a:off x="3869862" y="3272729"/>
            <a:ext cx="1846200" cy="2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972" y="71225"/>
            <a:ext cx="2106553" cy="20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1269" y="71225"/>
            <a:ext cx="2106553" cy="20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